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4.jpg" ContentType="image/jpg"/>
  <Override PartName="/ppt/media/image5.jpg" ContentType="image/jpg"/>
  <Override PartName="/ppt/notesSlides/notesSlide1.xml" ContentType="application/vnd.openxmlformats-officedocument.presentationml.notesSlide+xml"/>
  <Override PartName="/ppt/media/image6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notesMasterIdLst>
    <p:notesMasterId r:id="rId14"/>
  </p:notesMasterIdLst>
  <p:sldIdLst>
    <p:sldId id="256" r:id="rId3"/>
    <p:sldId id="257" r:id="rId4"/>
    <p:sldId id="258" r:id="rId5"/>
    <p:sldId id="276" r:id="rId6"/>
    <p:sldId id="265" r:id="rId7"/>
    <p:sldId id="281" r:id="rId8"/>
    <p:sldId id="283" r:id="rId9"/>
    <p:sldId id="266" r:id="rId10"/>
    <p:sldId id="279" r:id="rId11"/>
    <p:sldId id="270" r:id="rId12"/>
    <p:sldId id="271" r:id="rId13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F475F-633A-40E4-B23E-4906F24E7675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9537F-125D-43E7-9B04-569707F71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66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0" name="Google Shape;38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1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21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4" name="Google Shape;54;p21"/>
          <p:cNvSpPr txBox="1">
            <a:spLocks noGrp="1"/>
          </p:cNvSpPr>
          <p:nvPr>
            <p:ph type="body" idx="1"/>
          </p:nvPr>
        </p:nvSpPr>
        <p:spPr>
          <a:xfrm>
            <a:off x="6604000" y="2247900"/>
            <a:ext cx="49784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935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814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7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Char char="o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21"/>
          <p:cNvSpPr txBox="1">
            <a:spLocks noGrp="1"/>
          </p:cNvSpPr>
          <p:nvPr>
            <p:ph type="body" idx="2"/>
          </p:nvPr>
        </p:nvSpPr>
        <p:spPr>
          <a:xfrm>
            <a:off x="6604000" y="1447800"/>
            <a:ext cx="4978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None/>
              <a:defRPr sz="2400" b="1" i="0" u="none" strike="noStrike" cap="none">
                <a:solidFill>
                  <a:schemeClr val="accen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53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body" idx="3"/>
          </p:nvPr>
        </p:nvSpPr>
        <p:spPr>
          <a:xfrm>
            <a:off x="1219200" y="2247900"/>
            <a:ext cx="49784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935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814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7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Char char="o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21"/>
          <p:cNvSpPr txBox="1">
            <a:spLocks noGrp="1"/>
          </p:cNvSpPr>
          <p:nvPr>
            <p:ph type="body" idx="4"/>
          </p:nvPr>
        </p:nvSpPr>
        <p:spPr>
          <a:xfrm>
            <a:off x="1219200" y="1447800"/>
            <a:ext cx="4978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None/>
              <a:defRPr sz="2400" b="1" i="0" u="none" strike="noStrike" cap="none">
                <a:solidFill>
                  <a:schemeClr val="accen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53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21"/>
          <p:cNvSpPr txBox="1"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mbria"/>
              <a:buNone/>
              <a:defRPr sz="40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2481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2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22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22"/>
          <p:cNvSpPr txBox="1"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mbria"/>
              <a:buNone/>
              <a:defRPr sz="40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0196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3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23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23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8473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24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24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24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3" name="Google Shape;73;p24"/>
          <p:cNvSpPr txBox="1">
            <a:spLocks noGrp="1"/>
          </p:cNvSpPr>
          <p:nvPr>
            <p:ph type="body" idx="1"/>
          </p:nvPr>
        </p:nvSpPr>
        <p:spPr>
          <a:xfrm>
            <a:off x="3962400" y="1600200"/>
            <a:ext cx="7620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935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814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7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Char char="o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24"/>
          <p:cNvSpPr txBox="1"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02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85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24"/>
          <p:cNvSpPr txBox="1"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mbria"/>
              <a:buNone/>
              <a:defRPr sz="40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1474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5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25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25"/>
          <p:cNvSpPr>
            <a:spLocks noGrp="1"/>
          </p:cNvSpPr>
          <p:nvPr>
            <p:ph type="sldNum" idx="12"/>
          </p:nvPr>
        </p:nvSpPr>
        <p:spPr>
          <a:xfrm>
            <a:off x="195072" y="6208776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0" name="Google Shape;80;p25"/>
          <p:cNvSpPr/>
          <p:nvPr/>
        </p:nvSpPr>
        <p:spPr>
          <a:xfrm rot="10800000" flipH="1">
            <a:off x="91076" y="4683555"/>
            <a:ext cx="1200912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25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rgbClr val="DCA8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25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25"/>
          <p:cNvSpPr txBox="1">
            <a:spLocks noGrp="1"/>
          </p:cNvSpPr>
          <p:nvPr>
            <p:ph type="body" idx="1"/>
          </p:nvPr>
        </p:nvSpPr>
        <p:spPr>
          <a:xfrm>
            <a:off x="1219200" y="5445825"/>
            <a:ext cx="9753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93369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02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82575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850"/>
              <a:buFont typeface="Noto Sans Symbols"/>
              <a:buChar char="●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74319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720"/>
              <a:buFont typeface="Noto Sans Symbols"/>
              <a:buChar char="●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575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900"/>
              <a:buFont typeface="Calibri"/>
              <a:buChar char="o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25"/>
          <p:cNvSpPr txBox="1"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ambria"/>
              <a:buNone/>
              <a:defRPr sz="28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5" name="Google Shape;85;p25"/>
          <p:cNvSpPr>
            <a:spLocks noGrp="1"/>
          </p:cNvSpPr>
          <p:nvPr>
            <p:ph type="pic" idx="2"/>
          </p:nvPr>
        </p:nvSpPr>
        <p:spPr>
          <a:xfrm>
            <a:off x="91078" y="66676"/>
            <a:ext cx="12002498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rgbClr val="90000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1263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6"/>
          <p:cNvSpPr txBox="1">
            <a:spLocks noGrp="1"/>
          </p:cNvSpPr>
          <p:nvPr>
            <p:ph type="body" idx="1"/>
          </p:nvPr>
        </p:nvSpPr>
        <p:spPr>
          <a:xfrm rot="5400000">
            <a:off x="4114800" y="-1447800"/>
            <a:ext cx="4572000" cy="103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935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814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7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Char char="o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26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26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p26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1" name="Google Shape;91;p26"/>
          <p:cNvSpPr txBox="1"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mbria"/>
              <a:buNone/>
              <a:defRPr sz="40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1392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7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Google Shape;94;p27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Google Shape;95;p27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6" name="Google Shape;96;p27"/>
          <p:cNvSpPr txBox="1">
            <a:spLocks noGrp="1"/>
          </p:cNvSpPr>
          <p:nvPr>
            <p:ph type="body" idx="1"/>
          </p:nvPr>
        </p:nvSpPr>
        <p:spPr>
          <a:xfrm rot="5400000">
            <a:off x="2001837" y="-507996"/>
            <a:ext cx="5851525" cy="741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935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814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7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Char char="o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Google Shape;97;p27"/>
          <p:cNvSpPr txBox="1">
            <a:spLocks noGrp="1"/>
          </p:cNvSpPr>
          <p:nvPr>
            <p:ph type="title"/>
          </p:nvPr>
        </p:nvSpPr>
        <p:spPr>
          <a:xfrm rot="5400000">
            <a:off x="7254557" y="1859285"/>
            <a:ext cx="5851525" cy="2682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mbria"/>
              <a:buNone/>
              <a:defRPr sz="40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0588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17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" name="Google Shape;20;p17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17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rgbClr val="DCA8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17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17"/>
          <p:cNvSpPr txBox="1"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346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None/>
              <a:defRPr sz="26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7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17"/>
          <p:cNvSpPr txBox="1"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mbria"/>
              <a:buNone/>
              <a:defRPr sz="4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25" name="Google Shape;25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070384" y="4795881"/>
            <a:ext cx="1620681" cy="1796936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17"/>
          <p:cNvSpPr/>
          <p:nvPr/>
        </p:nvSpPr>
        <p:spPr>
          <a:xfrm>
            <a:off x="1311546" y="6210300"/>
            <a:ext cx="617989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James Hogg Middle School </a:t>
            </a:r>
            <a:r>
              <a:rPr lang="en-US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– </a:t>
            </a:r>
            <a:r>
              <a:rPr lang="en-US" sz="18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 IB World School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0323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8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18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18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" name="Google Shape;31;p18"/>
          <p:cNvSpPr txBox="1"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935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814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7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Char char="o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18"/>
          <p:cNvSpPr txBox="1"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mbria"/>
              <a:buNone/>
              <a:defRPr sz="40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57097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 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19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19"/>
          <p:cNvSpPr txBox="1">
            <a:spLocks noGrp="1"/>
          </p:cNvSpPr>
          <p:nvPr>
            <p:ph type="ftr" idx="11"/>
          </p:nvPr>
        </p:nvSpPr>
        <p:spPr>
          <a:xfrm>
            <a:off x="1066800" y="6172200"/>
            <a:ext cx="533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19"/>
          <p:cNvSpPr/>
          <p:nvPr/>
        </p:nvSpPr>
        <p:spPr>
          <a:xfrm rot="10800000" flipH="1">
            <a:off x="92550" y="2376830"/>
            <a:ext cx="1201802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19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rgbClr val="DCA8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19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19"/>
          <p:cNvSpPr>
            <a:spLocks noGrp="1"/>
          </p:cNvSpPr>
          <p:nvPr>
            <p:ph type="sldNum" idx="12"/>
          </p:nvPr>
        </p:nvSpPr>
        <p:spPr>
          <a:xfrm>
            <a:off x="195072" y="6208776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1" name="Google Shape;41;p19"/>
          <p:cNvSpPr txBox="1"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53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36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mbria"/>
              <a:buNone/>
              <a:defRPr sz="40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55687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0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20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20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body" idx="1"/>
          </p:nvPr>
        </p:nvSpPr>
        <p:spPr>
          <a:xfrm>
            <a:off x="6578600" y="1447800"/>
            <a:ext cx="49987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935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814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7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Char char="o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body" idx="2"/>
          </p:nvPr>
        </p:nvSpPr>
        <p:spPr>
          <a:xfrm>
            <a:off x="1219200" y="1447800"/>
            <a:ext cx="49987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935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814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7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Char char="o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20"/>
          <p:cNvSpPr txBox="1"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mbria"/>
              <a:buNone/>
              <a:defRPr sz="40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865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6868" y="1411224"/>
            <a:ext cx="12018645" cy="91440"/>
          </a:xfrm>
          <a:custGeom>
            <a:avLst/>
            <a:gdLst/>
            <a:ahLst/>
            <a:cxnLst/>
            <a:rect l="l" t="t" r="r" b="b"/>
            <a:pathLst>
              <a:path w="12018645" h="91440">
                <a:moveTo>
                  <a:pt x="0" y="91439"/>
                </a:moveTo>
                <a:lnTo>
                  <a:pt x="12018264" y="91439"/>
                </a:lnTo>
                <a:lnTo>
                  <a:pt x="12018264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95071" y="6210300"/>
            <a:ext cx="609600" cy="457200"/>
          </a:xfrm>
          <a:custGeom>
            <a:avLst/>
            <a:gdLst/>
            <a:ahLst/>
            <a:cxnLst/>
            <a:rect l="l" t="t" r="r" b="b"/>
            <a:pathLst>
              <a:path w="609600" h="457200">
                <a:moveTo>
                  <a:pt x="304800" y="0"/>
                </a:moveTo>
                <a:lnTo>
                  <a:pt x="250011" y="3683"/>
                </a:lnTo>
                <a:lnTo>
                  <a:pt x="198444" y="14301"/>
                </a:lnTo>
                <a:lnTo>
                  <a:pt x="150960" y="31210"/>
                </a:lnTo>
                <a:lnTo>
                  <a:pt x="108420" y="53764"/>
                </a:lnTo>
                <a:lnTo>
                  <a:pt x="71684" y="81316"/>
                </a:lnTo>
                <a:lnTo>
                  <a:pt x="41613" y="113221"/>
                </a:lnTo>
                <a:lnTo>
                  <a:pt x="19068" y="148834"/>
                </a:lnTo>
                <a:lnTo>
                  <a:pt x="4910" y="187509"/>
                </a:lnTo>
                <a:lnTo>
                  <a:pt x="0" y="228600"/>
                </a:lnTo>
                <a:lnTo>
                  <a:pt x="4910" y="269690"/>
                </a:lnTo>
                <a:lnTo>
                  <a:pt x="19068" y="308365"/>
                </a:lnTo>
                <a:lnTo>
                  <a:pt x="41613" y="343978"/>
                </a:lnTo>
                <a:lnTo>
                  <a:pt x="71684" y="375883"/>
                </a:lnTo>
                <a:lnTo>
                  <a:pt x="108420" y="403435"/>
                </a:lnTo>
                <a:lnTo>
                  <a:pt x="150960" y="425989"/>
                </a:lnTo>
                <a:lnTo>
                  <a:pt x="198444" y="442898"/>
                </a:lnTo>
                <a:lnTo>
                  <a:pt x="250011" y="453516"/>
                </a:lnTo>
                <a:lnTo>
                  <a:pt x="304800" y="457200"/>
                </a:lnTo>
                <a:lnTo>
                  <a:pt x="359588" y="453516"/>
                </a:lnTo>
                <a:lnTo>
                  <a:pt x="411155" y="442898"/>
                </a:lnTo>
                <a:lnTo>
                  <a:pt x="458639" y="425989"/>
                </a:lnTo>
                <a:lnTo>
                  <a:pt x="501179" y="403435"/>
                </a:lnTo>
                <a:lnTo>
                  <a:pt x="537915" y="375883"/>
                </a:lnTo>
                <a:lnTo>
                  <a:pt x="567986" y="343978"/>
                </a:lnTo>
                <a:lnTo>
                  <a:pt x="590531" y="308365"/>
                </a:lnTo>
                <a:lnTo>
                  <a:pt x="604689" y="269690"/>
                </a:lnTo>
                <a:lnTo>
                  <a:pt x="609600" y="228600"/>
                </a:lnTo>
                <a:lnTo>
                  <a:pt x="604689" y="187509"/>
                </a:lnTo>
                <a:lnTo>
                  <a:pt x="590531" y="148834"/>
                </a:lnTo>
                <a:lnTo>
                  <a:pt x="567986" y="113221"/>
                </a:lnTo>
                <a:lnTo>
                  <a:pt x="537915" y="81316"/>
                </a:lnTo>
                <a:lnTo>
                  <a:pt x="501179" y="53764"/>
                </a:lnTo>
                <a:lnTo>
                  <a:pt x="458639" y="31210"/>
                </a:lnTo>
                <a:lnTo>
                  <a:pt x="411155" y="14301"/>
                </a:lnTo>
                <a:lnTo>
                  <a:pt x="359588" y="3683"/>
                </a:lnTo>
                <a:lnTo>
                  <a:pt x="3048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40171" y="1886864"/>
            <a:ext cx="1311656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56525" y="2523553"/>
            <a:ext cx="6758305" cy="2705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62521" y="6322304"/>
            <a:ext cx="274955" cy="234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tile tx="0" ty="0" sx="55000" sy="55000" flip="none" algn="tl"/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6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6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" name="Google Shape;13;p16"/>
          <p:cNvSpPr txBox="1"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935" algn="l" rtl="0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8140" algn="l" rtl="0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 rtl="0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7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Char char="o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6"/>
          <p:cNvSpPr txBox="1"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mbria"/>
              <a:buNone/>
              <a:defRPr sz="40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6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16"/>
          <p:cNvSpPr/>
          <p:nvPr/>
        </p:nvSpPr>
        <p:spPr>
          <a:xfrm rot="10800000" flipH="1">
            <a:off x="86990" y="1411923"/>
            <a:ext cx="1201802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668857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819" y="1517903"/>
            <a:ext cx="12029440" cy="1458595"/>
          </a:xfrm>
          <a:custGeom>
            <a:avLst/>
            <a:gdLst/>
            <a:ahLst/>
            <a:cxnLst/>
            <a:rect l="l" t="t" r="r" b="b"/>
            <a:pathLst>
              <a:path w="12029440" h="1458595">
                <a:moveTo>
                  <a:pt x="0" y="1458467"/>
                </a:moveTo>
                <a:lnTo>
                  <a:pt x="12028932" y="1458467"/>
                </a:lnTo>
                <a:lnTo>
                  <a:pt x="12028932" y="0"/>
                </a:lnTo>
                <a:lnTo>
                  <a:pt x="0" y="0"/>
                </a:lnTo>
                <a:lnTo>
                  <a:pt x="0" y="1458467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3819" y="1395983"/>
            <a:ext cx="12029440" cy="121920"/>
          </a:xfrm>
          <a:custGeom>
            <a:avLst/>
            <a:gdLst/>
            <a:ahLst/>
            <a:cxnLst/>
            <a:rect l="l" t="t" r="r" b="b"/>
            <a:pathLst>
              <a:path w="12029440" h="121919">
                <a:moveTo>
                  <a:pt x="0" y="0"/>
                </a:moveTo>
                <a:lnTo>
                  <a:pt x="12028932" y="0"/>
                </a:lnTo>
                <a:lnTo>
                  <a:pt x="12028932" y="121920"/>
                </a:lnTo>
                <a:lnTo>
                  <a:pt x="0" y="121920"/>
                </a:lnTo>
                <a:lnTo>
                  <a:pt x="0" y="0"/>
                </a:lnTo>
                <a:close/>
              </a:path>
            </a:pathLst>
          </a:custGeom>
          <a:solidFill>
            <a:srgbClr val="DCA8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819" y="2976372"/>
            <a:ext cx="12029440" cy="111760"/>
          </a:xfrm>
          <a:custGeom>
            <a:avLst/>
            <a:gdLst/>
            <a:ahLst/>
            <a:cxnLst/>
            <a:rect l="l" t="t" r="r" b="b"/>
            <a:pathLst>
              <a:path w="12029440" h="111760">
                <a:moveTo>
                  <a:pt x="0" y="0"/>
                </a:moveTo>
                <a:lnTo>
                  <a:pt x="12028932" y="0"/>
                </a:lnTo>
                <a:lnTo>
                  <a:pt x="12028932" y="111251"/>
                </a:lnTo>
                <a:lnTo>
                  <a:pt x="0" y="111251"/>
                </a:lnTo>
                <a:lnTo>
                  <a:pt x="0" y="0"/>
                </a:lnTo>
                <a:close/>
              </a:path>
            </a:pathLst>
          </a:custGeom>
          <a:solidFill>
            <a:srgbClr val="CACA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070592" y="4796028"/>
            <a:ext cx="1619999" cy="17967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390271" y="6237203"/>
            <a:ext cx="59651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Verdana"/>
                <a:cs typeface="Verdana"/>
              </a:rPr>
              <a:t>James </a:t>
            </a:r>
            <a:r>
              <a:rPr sz="1800" b="1" dirty="0">
                <a:latin typeface="Verdana"/>
                <a:cs typeface="Verdana"/>
              </a:rPr>
              <a:t>Hogg </a:t>
            </a:r>
            <a:r>
              <a:rPr sz="1800" b="1" spc="-5" dirty="0">
                <a:latin typeface="Verdana"/>
                <a:cs typeface="Verdana"/>
              </a:rPr>
              <a:t>Middle </a:t>
            </a:r>
            <a:r>
              <a:rPr sz="1800" b="1" dirty="0">
                <a:latin typeface="Verdana"/>
                <a:cs typeface="Verdana"/>
              </a:rPr>
              <a:t>School </a:t>
            </a:r>
            <a:r>
              <a:rPr sz="1800" dirty="0">
                <a:latin typeface="Verdana"/>
                <a:cs typeface="Verdana"/>
              </a:rPr>
              <a:t>– </a:t>
            </a:r>
            <a:r>
              <a:rPr sz="1800" i="1" spc="-5" dirty="0">
                <a:latin typeface="Verdana"/>
                <a:cs typeface="Verdana"/>
              </a:rPr>
              <a:t>An IB </a:t>
            </a:r>
            <a:r>
              <a:rPr sz="1800" i="1" dirty="0">
                <a:latin typeface="Verdana"/>
                <a:cs typeface="Verdana"/>
              </a:rPr>
              <a:t>World</a:t>
            </a:r>
            <a:r>
              <a:rPr sz="1800" i="1" spc="-35" dirty="0">
                <a:latin typeface="Verdana"/>
                <a:cs typeface="Verdana"/>
              </a:rPr>
              <a:t> </a:t>
            </a:r>
            <a:r>
              <a:rPr sz="1800" i="1" dirty="0">
                <a:latin typeface="Verdana"/>
                <a:cs typeface="Verdana"/>
              </a:rPr>
              <a:t>School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22858" y="3196823"/>
            <a:ext cx="4635342" cy="11035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en-US" sz="4400" dirty="0">
                <a:solidFill>
                  <a:srgbClr val="313131"/>
                </a:solidFill>
                <a:latin typeface="Calibri"/>
                <a:cs typeface="Calibri"/>
              </a:rPr>
              <a:t>November 14</a:t>
            </a:r>
            <a:r>
              <a:rPr sz="4400" dirty="0">
                <a:solidFill>
                  <a:srgbClr val="313131"/>
                </a:solidFill>
                <a:latin typeface="Calibri"/>
                <a:cs typeface="Calibri"/>
              </a:rPr>
              <a:t>,</a:t>
            </a:r>
            <a:r>
              <a:rPr sz="4400" spc="-110" dirty="0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313131"/>
                </a:solidFill>
                <a:latin typeface="Calibri"/>
                <a:cs typeface="Calibri"/>
              </a:rPr>
              <a:t>202</a:t>
            </a:r>
            <a:r>
              <a:rPr lang="en-US" sz="4400" dirty="0">
                <a:solidFill>
                  <a:srgbClr val="313131"/>
                </a:solidFill>
                <a:latin typeface="Calibri"/>
                <a:cs typeface="Calibri"/>
              </a:rPr>
              <a:t>2</a:t>
            </a:r>
            <a:endParaRPr sz="44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14"/>
              </a:spcBef>
            </a:pPr>
            <a:r>
              <a:rPr sz="2600" dirty="0">
                <a:solidFill>
                  <a:srgbClr val="313131"/>
                </a:solidFill>
                <a:latin typeface="Calibri"/>
                <a:cs typeface="Calibri"/>
              </a:rPr>
              <a:t>4:15pm -</a:t>
            </a:r>
            <a:r>
              <a:rPr sz="2600" spc="-50" dirty="0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313131"/>
                </a:solidFill>
                <a:latin typeface="Calibri"/>
                <a:cs typeface="Calibri"/>
              </a:rPr>
              <a:t>5:00pm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43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SD</a:t>
            </a:r>
            <a:r>
              <a:rPr dirty="0"/>
              <a:t>M</a:t>
            </a:r>
            <a:r>
              <a:rPr spc="-5" dirty="0"/>
              <a:t>C</a:t>
            </a:r>
          </a:p>
        </p:txBody>
      </p:sp>
      <p:sp>
        <p:nvSpPr>
          <p:cNvPr id="11" name="object 11"/>
          <p:cNvSpPr/>
          <p:nvPr/>
        </p:nvSpPr>
        <p:spPr>
          <a:xfrm>
            <a:off x="195071" y="6210300"/>
            <a:ext cx="609600" cy="457200"/>
          </a:xfrm>
          <a:custGeom>
            <a:avLst/>
            <a:gdLst/>
            <a:ahLst/>
            <a:cxnLst/>
            <a:rect l="l" t="t" r="r" b="b"/>
            <a:pathLst>
              <a:path w="609600" h="457200">
                <a:moveTo>
                  <a:pt x="304800" y="0"/>
                </a:moveTo>
                <a:lnTo>
                  <a:pt x="250011" y="3683"/>
                </a:lnTo>
                <a:lnTo>
                  <a:pt x="198444" y="14301"/>
                </a:lnTo>
                <a:lnTo>
                  <a:pt x="150960" y="31210"/>
                </a:lnTo>
                <a:lnTo>
                  <a:pt x="108420" y="53764"/>
                </a:lnTo>
                <a:lnTo>
                  <a:pt x="71684" y="81316"/>
                </a:lnTo>
                <a:lnTo>
                  <a:pt x="41613" y="113221"/>
                </a:lnTo>
                <a:lnTo>
                  <a:pt x="19068" y="148834"/>
                </a:lnTo>
                <a:lnTo>
                  <a:pt x="4910" y="187509"/>
                </a:lnTo>
                <a:lnTo>
                  <a:pt x="0" y="228600"/>
                </a:lnTo>
                <a:lnTo>
                  <a:pt x="4910" y="269690"/>
                </a:lnTo>
                <a:lnTo>
                  <a:pt x="19068" y="308365"/>
                </a:lnTo>
                <a:lnTo>
                  <a:pt x="41613" y="343978"/>
                </a:lnTo>
                <a:lnTo>
                  <a:pt x="71684" y="375883"/>
                </a:lnTo>
                <a:lnTo>
                  <a:pt x="108420" y="403435"/>
                </a:lnTo>
                <a:lnTo>
                  <a:pt x="150960" y="425989"/>
                </a:lnTo>
                <a:lnTo>
                  <a:pt x="198444" y="442898"/>
                </a:lnTo>
                <a:lnTo>
                  <a:pt x="250011" y="453516"/>
                </a:lnTo>
                <a:lnTo>
                  <a:pt x="304800" y="457200"/>
                </a:lnTo>
                <a:lnTo>
                  <a:pt x="359588" y="453516"/>
                </a:lnTo>
                <a:lnTo>
                  <a:pt x="411155" y="442898"/>
                </a:lnTo>
                <a:lnTo>
                  <a:pt x="458639" y="425989"/>
                </a:lnTo>
                <a:lnTo>
                  <a:pt x="501179" y="403435"/>
                </a:lnTo>
                <a:lnTo>
                  <a:pt x="537915" y="375883"/>
                </a:lnTo>
                <a:lnTo>
                  <a:pt x="567986" y="343978"/>
                </a:lnTo>
                <a:lnTo>
                  <a:pt x="590531" y="308365"/>
                </a:lnTo>
                <a:lnTo>
                  <a:pt x="604689" y="269690"/>
                </a:lnTo>
                <a:lnTo>
                  <a:pt x="609600" y="228600"/>
                </a:lnTo>
                <a:lnTo>
                  <a:pt x="604689" y="187509"/>
                </a:lnTo>
                <a:lnTo>
                  <a:pt x="590531" y="148834"/>
                </a:lnTo>
                <a:lnTo>
                  <a:pt x="567986" y="113221"/>
                </a:lnTo>
                <a:lnTo>
                  <a:pt x="537915" y="81316"/>
                </a:lnTo>
                <a:lnTo>
                  <a:pt x="501179" y="53764"/>
                </a:lnTo>
                <a:lnTo>
                  <a:pt x="458639" y="31210"/>
                </a:lnTo>
                <a:lnTo>
                  <a:pt x="411155" y="14301"/>
                </a:lnTo>
                <a:lnTo>
                  <a:pt x="359588" y="3683"/>
                </a:lnTo>
                <a:lnTo>
                  <a:pt x="3048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36689" y="6313423"/>
            <a:ext cx="1244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1</a:t>
            </a:r>
            <a:endParaRPr sz="1400">
              <a:latin typeface="Cambria"/>
              <a:cs typeface="Cambria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1600" y="533400"/>
            <a:ext cx="4953000" cy="829714"/>
          </a:xfrm>
          <a:prstGeom prst="rect">
            <a:avLst/>
          </a:prstGeom>
        </p:spPr>
        <p:txBody>
          <a:bodyPr vert="horz" wrap="square" lIns="0" tIns="2120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70"/>
              </a:spcBef>
            </a:pPr>
            <a:r>
              <a:rPr lang="en-US" sz="4000" spc="-5" dirty="0">
                <a:solidFill>
                  <a:srgbClr val="313131"/>
                </a:solidFill>
                <a:latin typeface="Cambria"/>
                <a:cs typeface="Cambria"/>
              </a:rPr>
              <a:t>Calendar Review </a:t>
            </a:r>
            <a:endParaRPr lang="en-US" sz="4000" spc="-10" dirty="0">
              <a:highlight>
                <a:srgbClr val="FFFF00"/>
              </a:highlight>
              <a:latin typeface="Cambria"/>
              <a:cs typeface="Cambr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B6234B-0763-6688-FA46-CE6EF6647569}"/>
              </a:ext>
            </a:extLst>
          </p:cNvPr>
          <p:cNvSpPr txBox="1"/>
          <p:nvPr/>
        </p:nvSpPr>
        <p:spPr>
          <a:xfrm>
            <a:off x="1371600" y="1752600"/>
            <a:ext cx="8991600" cy="2196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1" indent="-28575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Next SDMC Meeting – January 9</a:t>
            </a:r>
            <a:r>
              <a:rPr lang="en-US" sz="2800" baseline="300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th</a:t>
            </a:r>
            <a:r>
              <a:rPr lang="en-US" sz="2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STEM Night – January 26</a:t>
            </a:r>
            <a:r>
              <a:rPr lang="en-US" sz="2800" baseline="300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th</a:t>
            </a:r>
            <a:r>
              <a:rPr lang="en-US" sz="2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Black History Program – February 22</a:t>
            </a:r>
            <a:r>
              <a:rPr lang="en-US" sz="2800" baseline="300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nd</a:t>
            </a:r>
            <a:r>
              <a:rPr lang="en-US" sz="2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Literacy Night – April 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7924" y="690196"/>
            <a:ext cx="12458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313131"/>
                </a:solidFill>
                <a:latin typeface="Cambria"/>
                <a:cs typeface="Cambria"/>
              </a:rPr>
              <a:t>Q &amp;</a:t>
            </a:r>
            <a:r>
              <a:rPr sz="4000" spc="-95" dirty="0">
                <a:solidFill>
                  <a:srgbClr val="313131"/>
                </a:solidFill>
                <a:latin typeface="Cambria"/>
                <a:cs typeface="Cambria"/>
              </a:rPr>
              <a:t> </a:t>
            </a:r>
            <a:r>
              <a:rPr sz="4000" spc="-5" dirty="0">
                <a:solidFill>
                  <a:srgbClr val="313131"/>
                </a:solidFill>
                <a:latin typeface="Cambria"/>
                <a:cs typeface="Cambria"/>
              </a:rPr>
              <a:t>A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929140" y="1914144"/>
            <a:ext cx="6359639" cy="39639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6868" y="1411224"/>
            <a:ext cx="12018645" cy="91440"/>
          </a:xfrm>
          <a:custGeom>
            <a:avLst/>
            <a:gdLst/>
            <a:ahLst/>
            <a:cxnLst/>
            <a:rect l="l" t="t" r="r" b="b"/>
            <a:pathLst>
              <a:path w="12018645" h="91440">
                <a:moveTo>
                  <a:pt x="0" y="91439"/>
                </a:moveTo>
                <a:lnTo>
                  <a:pt x="12018264" y="91439"/>
                </a:lnTo>
                <a:lnTo>
                  <a:pt x="12018264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18804" y="1320754"/>
            <a:ext cx="4197350" cy="5942652"/>
          </a:xfrm>
          <a:prstGeom prst="rect">
            <a:avLst/>
          </a:prstGeom>
        </p:spPr>
        <p:txBody>
          <a:bodyPr vert="horz" wrap="square" lIns="0" tIns="1854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60"/>
              </a:spcBef>
            </a:pPr>
            <a:r>
              <a:rPr sz="3200" spc="-5" dirty="0">
                <a:latin typeface="Calibri"/>
                <a:cs typeface="Calibri"/>
              </a:rPr>
              <a:t>Agenda:</a:t>
            </a:r>
            <a:endParaRPr sz="3200" dirty="0">
              <a:latin typeface="Calibri"/>
              <a:cs typeface="Calibri"/>
            </a:endParaRPr>
          </a:p>
          <a:p>
            <a:pPr marL="469900" indent="-457200">
              <a:spcBef>
                <a:spcPts val="1180"/>
              </a:spcBef>
              <a:buClr>
                <a:srgbClr val="C00000"/>
              </a:buClr>
              <a:buSzPct val="78571"/>
              <a:buChar char="●"/>
              <a:tabLst>
                <a:tab pos="469265" algn="l"/>
                <a:tab pos="469900" algn="l"/>
              </a:tabLst>
            </a:pPr>
            <a:r>
              <a:rPr sz="2800" spc="-5" dirty="0">
                <a:latin typeface="Calibri"/>
                <a:cs typeface="Calibri"/>
              </a:rPr>
              <a:t>Essential Agreements</a:t>
            </a:r>
            <a:endParaRPr lang="en-US" sz="2800" spc="-5" dirty="0">
              <a:latin typeface="Calibri"/>
              <a:cs typeface="Calibri"/>
            </a:endParaRPr>
          </a:p>
          <a:p>
            <a:pPr marL="469900" indent="-457200">
              <a:spcBef>
                <a:spcPts val="1180"/>
              </a:spcBef>
              <a:buClr>
                <a:srgbClr val="C00000"/>
              </a:buClr>
              <a:buSzPct val="78571"/>
              <a:buChar char="●"/>
              <a:tabLst>
                <a:tab pos="469265" algn="l"/>
                <a:tab pos="469900" algn="l"/>
              </a:tabLst>
            </a:pPr>
            <a:r>
              <a:rPr lang="en-US" sz="2800" spc="-5" dirty="0">
                <a:latin typeface="Calibri"/>
                <a:cs typeface="Calibri"/>
              </a:rPr>
              <a:t>Staffing </a:t>
            </a:r>
          </a:p>
          <a:p>
            <a:pPr marL="469900" indent="-457200">
              <a:spcBef>
                <a:spcPts val="1180"/>
              </a:spcBef>
              <a:buClr>
                <a:srgbClr val="C00000"/>
              </a:buClr>
              <a:buSzPct val="78571"/>
              <a:buChar char="●"/>
              <a:tabLst>
                <a:tab pos="469265" algn="l"/>
                <a:tab pos="469900" algn="l"/>
              </a:tabLst>
            </a:pPr>
            <a:r>
              <a:rPr lang="en-US" sz="2800" spc="-5" dirty="0">
                <a:latin typeface="Calibri"/>
                <a:cs typeface="Calibri"/>
              </a:rPr>
              <a:t>Facilitates </a:t>
            </a:r>
          </a:p>
          <a:p>
            <a:pPr marL="469900" indent="-457200">
              <a:spcBef>
                <a:spcPts val="1180"/>
              </a:spcBef>
              <a:buClr>
                <a:srgbClr val="C00000"/>
              </a:buClr>
              <a:buSzPct val="78571"/>
              <a:buFontTx/>
              <a:buChar char="●"/>
              <a:tabLst>
                <a:tab pos="469265" algn="l"/>
                <a:tab pos="469900" algn="l"/>
              </a:tabLst>
            </a:pPr>
            <a:r>
              <a:rPr lang="en-US" sz="2800" spc="-5" dirty="0">
                <a:cs typeface="Calibri"/>
              </a:rPr>
              <a:t>Safety </a:t>
            </a:r>
          </a:p>
          <a:p>
            <a:pPr marL="469900" indent="-457200">
              <a:spcBef>
                <a:spcPts val="1180"/>
              </a:spcBef>
              <a:buClr>
                <a:srgbClr val="C00000"/>
              </a:buClr>
              <a:buSzPct val="78571"/>
              <a:buChar char="●"/>
              <a:tabLst>
                <a:tab pos="469265" algn="l"/>
                <a:tab pos="469900" algn="l"/>
              </a:tabLst>
            </a:pPr>
            <a:r>
              <a:rPr lang="en-US" sz="2800" spc="-5" dirty="0">
                <a:latin typeface="Calibri"/>
                <a:cs typeface="Calibri"/>
              </a:rPr>
              <a:t>Budget</a:t>
            </a:r>
          </a:p>
          <a:p>
            <a:pPr marL="469900" indent="-457200">
              <a:spcBef>
                <a:spcPts val="1180"/>
              </a:spcBef>
              <a:buClr>
                <a:srgbClr val="C00000"/>
              </a:buClr>
              <a:buSzPct val="78571"/>
              <a:buChar char="●"/>
              <a:tabLst>
                <a:tab pos="469265" algn="l"/>
                <a:tab pos="469900" algn="l"/>
              </a:tabLst>
            </a:pPr>
            <a:r>
              <a:rPr lang="en-US" sz="2800" spc="-5" dirty="0">
                <a:latin typeface="Calibri"/>
                <a:cs typeface="Calibri"/>
              </a:rPr>
              <a:t>New Business </a:t>
            </a:r>
          </a:p>
          <a:p>
            <a:pPr marL="469900" indent="-457200">
              <a:spcBef>
                <a:spcPts val="1180"/>
              </a:spcBef>
              <a:buClr>
                <a:srgbClr val="C00000"/>
              </a:buClr>
              <a:buSzPct val="78571"/>
              <a:buChar char="●"/>
              <a:tabLst>
                <a:tab pos="469265" algn="l"/>
                <a:tab pos="469900" algn="l"/>
              </a:tabLst>
            </a:pPr>
            <a:r>
              <a:rPr lang="en-US" sz="2800" spc="-5" dirty="0">
                <a:latin typeface="Calibri"/>
                <a:cs typeface="Calibri"/>
              </a:rPr>
              <a:t>Calendar Review </a:t>
            </a:r>
          </a:p>
          <a:p>
            <a:pPr marL="12700">
              <a:lnSpc>
                <a:spcPct val="100000"/>
              </a:lnSpc>
              <a:spcBef>
                <a:spcPts val="1180"/>
              </a:spcBef>
              <a:buClr>
                <a:srgbClr val="C00000"/>
              </a:buClr>
              <a:buSzPct val="78571"/>
              <a:tabLst>
                <a:tab pos="469265" algn="l"/>
                <a:tab pos="469900" algn="l"/>
              </a:tabLst>
            </a:pPr>
            <a:endParaRPr lang="en-US" sz="2800" spc="-5" dirty="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80"/>
              </a:spcBef>
              <a:buClr>
                <a:srgbClr val="C00000"/>
              </a:buClr>
              <a:buSzPct val="78571"/>
              <a:buChar char="●"/>
              <a:tabLst>
                <a:tab pos="469265" algn="l"/>
                <a:tab pos="469900" algn="l"/>
              </a:tabLst>
            </a:pPr>
            <a:endParaRPr sz="28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45823" y="619689"/>
            <a:ext cx="14439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313131"/>
                </a:solidFill>
              </a:rPr>
              <a:t>S</a:t>
            </a:r>
            <a:r>
              <a:rPr sz="4400" dirty="0">
                <a:solidFill>
                  <a:srgbClr val="313131"/>
                </a:solidFill>
              </a:rPr>
              <a:t>D</a:t>
            </a:r>
            <a:r>
              <a:rPr sz="4400" spc="-5" dirty="0">
                <a:solidFill>
                  <a:srgbClr val="313131"/>
                </a:solidFill>
              </a:rPr>
              <a:t>M</a:t>
            </a:r>
            <a:r>
              <a:rPr sz="4400" dirty="0">
                <a:solidFill>
                  <a:srgbClr val="313131"/>
                </a:solidFill>
              </a:rPr>
              <a:t>C</a:t>
            </a:r>
            <a:endParaRPr sz="4400"/>
          </a:p>
        </p:txBody>
      </p:sp>
      <p:sp>
        <p:nvSpPr>
          <p:cNvPr id="7" name="object 7"/>
          <p:cNvSpPr txBox="1"/>
          <p:nvPr/>
        </p:nvSpPr>
        <p:spPr>
          <a:xfrm>
            <a:off x="10659857" y="6297803"/>
            <a:ext cx="79184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313131"/>
                </a:solidFill>
                <a:latin typeface="Calibri"/>
                <a:cs typeface="Calibri"/>
              </a:rPr>
              <a:t>1</a:t>
            </a:r>
            <a:r>
              <a:rPr lang="en-US" sz="1400" spc="-5" dirty="0">
                <a:solidFill>
                  <a:srgbClr val="313131"/>
                </a:solidFill>
                <a:latin typeface="Calibri"/>
                <a:cs typeface="Calibri"/>
              </a:rPr>
              <a:t>1/14/22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95071" y="6210300"/>
            <a:ext cx="609600" cy="457200"/>
          </a:xfrm>
          <a:custGeom>
            <a:avLst/>
            <a:gdLst/>
            <a:ahLst/>
            <a:cxnLst/>
            <a:rect l="l" t="t" r="r" b="b"/>
            <a:pathLst>
              <a:path w="609600" h="457200">
                <a:moveTo>
                  <a:pt x="304800" y="0"/>
                </a:moveTo>
                <a:lnTo>
                  <a:pt x="250011" y="3683"/>
                </a:lnTo>
                <a:lnTo>
                  <a:pt x="198444" y="14301"/>
                </a:lnTo>
                <a:lnTo>
                  <a:pt x="150960" y="31210"/>
                </a:lnTo>
                <a:lnTo>
                  <a:pt x="108420" y="53764"/>
                </a:lnTo>
                <a:lnTo>
                  <a:pt x="71684" y="81316"/>
                </a:lnTo>
                <a:lnTo>
                  <a:pt x="41613" y="113221"/>
                </a:lnTo>
                <a:lnTo>
                  <a:pt x="19068" y="148834"/>
                </a:lnTo>
                <a:lnTo>
                  <a:pt x="4910" y="187509"/>
                </a:lnTo>
                <a:lnTo>
                  <a:pt x="0" y="228600"/>
                </a:lnTo>
                <a:lnTo>
                  <a:pt x="4910" y="269690"/>
                </a:lnTo>
                <a:lnTo>
                  <a:pt x="19068" y="308365"/>
                </a:lnTo>
                <a:lnTo>
                  <a:pt x="41613" y="343978"/>
                </a:lnTo>
                <a:lnTo>
                  <a:pt x="71684" y="375883"/>
                </a:lnTo>
                <a:lnTo>
                  <a:pt x="108420" y="403435"/>
                </a:lnTo>
                <a:lnTo>
                  <a:pt x="150960" y="425989"/>
                </a:lnTo>
                <a:lnTo>
                  <a:pt x="198444" y="442898"/>
                </a:lnTo>
                <a:lnTo>
                  <a:pt x="250011" y="453516"/>
                </a:lnTo>
                <a:lnTo>
                  <a:pt x="304800" y="457200"/>
                </a:lnTo>
                <a:lnTo>
                  <a:pt x="359588" y="453516"/>
                </a:lnTo>
                <a:lnTo>
                  <a:pt x="411155" y="442898"/>
                </a:lnTo>
                <a:lnTo>
                  <a:pt x="458639" y="425989"/>
                </a:lnTo>
                <a:lnTo>
                  <a:pt x="501179" y="403435"/>
                </a:lnTo>
                <a:lnTo>
                  <a:pt x="537915" y="375883"/>
                </a:lnTo>
                <a:lnTo>
                  <a:pt x="567986" y="343978"/>
                </a:lnTo>
                <a:lnTo>
                  <a:pt x="590531" y="308365"/>
                </a:lnTo>
                <a:lnTo>
                  <a:pt x="604689" y="269690"/>
                </a:lnTo>
                <a:lnTo>
                  <a:pt x="609600" y="228600"/>
                </a:lnTo>
                <a:lnTo>
                  <a:pt x="604689" y="187509"/>
                </a:lnTo>
                <a:lnTo>
                  <a:pt x="590531" y="148834"/>
                </a:lnTo>
                <a:lnTo>
                  <a:pt x="567986" y="113221"/>
                </a:lnTo>
                <a:lnTo>
                  <a:pt x="537915" y="81316"/>
                </a:lnTo>
                <a:lnTo>
                  <a:pt x="501179" y="53764"/>
                </a:lnTo>
                <a:lnTo>
                  <a:pt x="458639" y="31210"/>
                </a:lnTo>
                <a:lnTo>
                  <a:pt x="411155" y="14301"/>
                </a:lnTo>
                <a:lnTo>
                  <a:pt x="359588" y="3683"/>
                </a:lnTo>
                <a:lnTo>
                  <a:pt x="3048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36689" y="6313423"/>
            <a:ext cx="1244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2</a:t>
            </a:r>
            <a:endParaRPr sz="1400">
              <a:latin typeface="Cambria"/>
              <a:cs typeface="Cambria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7924" y="690196"/>
            <a:ext cx="47091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313131"/>
                </a:solidFill>
              </a:rPr>
              <a:t>Essential</a:t>
            </a:r>
            <a:r>
              <a:rPr spc="-45" dirty="0">
                <a:solidFill>
                  <a:srgbClr val="313131"/>
                </a:solidFill>
              </a:rPr>
              <a:t> </a:t>
            </a:r>
            <a:r>
              <a:rPr spc="-10" dirty="0">
                <a:solidFill>
                  <a:srgbClr val="313131"/>
                </a:solidFill>
              </a:rPr>
              <a:t>Agreements</a:t>
            </a:r>
          </a:p>
        </p:txBody>
      </p:sp>
      <p:sp>
        <p:nvSpPr>
          <p:cNvPr id="3" name="object 3"/>
          <p:cNvSpPr/>
          <p:nvPr/>
        </p:nvSpPr>
        <p:spPr>
          <a:xfrm>
            <a:off x="9700273" y="406908"/>
            <a:ext cx="1882127" cy="18455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88044" y="1699768"/>
            <a:ext cx="10284460" cy="5804153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81000" indent="-368935">
              <a:lnSpc>
                <a:spcPct val="100000"/>
              </a:lnSpc>
              <a:spcBef>
                <a:spcPts val="700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sz="2600" dirty="0">
                <a:latin typeface="Calibri"/>
                <a:cs typeface="Calibri"/>
              </a:rPr>
              <a:t>Begin </a:t>
            </a:r>
            <a:r>
              <a:rPr sz="2600" spc="-5" dirty="0">
                <a:latin typeface="Calibri"/>
                <a:cs typeface="Calibri"/>
              </a:rPr>
              <a:t>on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time.</a:t>
            </a:r>
            <a:endParaRPr lang="en-US" sz="2600" dirty="0">
              <a:latin typeface="Calibri"/>
              <a:cs typeface="Calibri"/>
            </a:endParaRPr>
          </a:p>
          <a:p>
            <a:pPr marL="12065">
              <a:lnSpc>
                <a:spcPct val="100000"/>
              </a:lnSpc>
              <a:spcBef>
                <a:spcPts val="700"/>
              </a:spcBef>
              <a:buClr>
                <a:srgbClr val="C00000"/>
              </a:buClr>
              <a:buSzPct val="84615"/>
              <a:tabLst>
                <a:tab pos="381000" algn="l"/>
                <a:tab pos="381635" algn="l"/>
              </a:tabLst>
            </a:pPr>
            <a:endParaRPr sz="2600" dirty="0">
              <a:latin typeface="Calibri"/>
              <a:cs typeface="Calibri"/>
            </a:endParaRPr>
          </a:p>
          <a:p>
            <a:pPr marL="381000" indent="-36893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sz="2600" dirty="0">
                <a:latin typeface="Calibri"/>
                <a:cs typeface="Calibri"/>
              </a:rPr>
              <a:t>Remain Actively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Engaged</a:t>
            </a:r>
            <a:endParaRPr lang="en-US" sz="2600" spc="-5" dirty="0">
              <a:latin typeface="Calibri"/>
              <a:cs typeface="Calibri"/>
            </a:endParaRPr>
          </a:p>
          <a:p>
            <a:pPr marL="1206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SzPct val="84615"/>
              <a:tabLst>
                <a:tab pos="381000" algn="l"/>
                <a:tab pos="381635" algn="l"/>
              </a:tabLst>
            </a:pPr>
            <a:endParaRPr sz="2600" dirty="0">
              <a:latin typeface="Calibri"/>
              <a:cs typeface="Calibri"/>
            </a:endParaRPr>
          </a:p>
          <a:p>
            <a:pPr marL="381000" indent="-36893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sz="2600" dirty="0">
                <a:latin typeface="Calibri"/>
                <a:cs typeface="Calibri"/>
              </a:rPr>
              <a:t>Reserve </a:t>
            </a:r>
            <a:r>
              <a:rPr sz="2600" spc="-5" dirty="0">
                <a:latin typeface="Calibri"/>
                <a:cs typeface="Calibri"/>
              </a:rPr>
              <a:t>questions for </a:t>
            </a:r>
            <a:r>
              <a:rPr sz="2600" dirty="0">
                <a:latin typeface="Calibri"/>
                <a:cs typeface="Calibri"/>
              </a:rPr>
              <a:t>the appropriate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time.</a:t>
            </a:r>
            <a:endParaRPr lang="en-US" sz="2600" dirty="0">
              <a:latin typeface="Calibri"/>
              <a:cs typeface="Calibri"/>
            </a:endParaRPr>
          </a:p>
          <a:p>
            <a:pPr marL="1206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SzPct val="84615"/>
              <a:tabLst>
                <a:tab pos="381000" algn="l"/>
                <a:tab pos="381635" algn="l"/>
              </a:tabLst>
            </a:pPr>
            <a:endParaRPr sz="2600" dirty="0">
              <a:latin typeface="Calibri"/>
              <a:cs typeface="Calibri"/>
            </a:endParaRPr>
          </a:p>
          <a:p>
            <a:pPr marL="381000" marR="5080" indent="-36893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sz="2600" dirty="0">
                <a:latin typeface="Calibri"/>
                <a:cs typeface="Calibri"/>
              </a:rPr>
              <a:t>As a </a:t>
            </a:r>
            <a:r>
              <a:rPr sz="2600" spc="-5" dirty="0">
                <a:latin typeface="Calibri"/>
                <a:cs typeface="Calibri"/>
              </a:rPr>
              <a:t>community, we should </a:t>
            </a:r>
            <a:r>
              <a:rPr sz="2600" dirty="0">
                <a:latin typeface="Calibri"/>
                <a:cs typeface="Calibri"/>
              </a:rPr>
              <a:t>always </a:t>
            </a:r>
            <a:r>
              <a:rPr sz="2600" spc="-5" dirty="0">
                <a:latin typeface="Calibri"/>
                <a:cs typeface="Calibri"/>
              </a:rPr>
              <a:t>be professional, courteous, respectful,  </a:t>
            </a:r>
            <a:r>
              <a:rPr sz="2600" dirty="0">
                <a:latin typeface="Calibri"/>
                <a:cs typeface="Calibri"/>
              </a:rPr>
              <a:t>as well as </a:t>
            </a:r>
            <a:r>
              <a:rPr sz="2600" spc="-5" dirty="0">
                <a:latin typeface="Calibri"/>
                <a:cs typeface="Calibri"/>
              </a:rPr>
              <a:t>honor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5" dirty="0">
                <a:latin typeface="Calibri"/>
                <a:cs typeface="Calibri"/>
              </a:rPr>
              <a:t>responses </a:t>
            </a:r>
            <a:r>
              <a:rPr sz="2600" dirty="0">
                <a:latin typeface="Calibri"/>
                <a:cs typeface="Calibri"/>
              </a:rPr>
              <a:t>and </a:t>
            </a:r>
            <a:r>
              <a:rPr sz="2600" spc="-5" dirty="0">
                <a:latin typeface="Calibri"/>
                <a:cs typeface="Calibri"/>
              </a:rPr>
              <a:t>opinions of other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involved.</a:t>
            </a:r>
            <a:endParaRPr sz="2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en-US" sz="37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en-US" sz="37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750" dirty="0">
              <a:latin typeface="Calibri"/>
              <a:cs typeface="Calibri"/>
            </a:endParaRPr>
          </a:p>
          <a:p>
            <a:pPr marL="216535" algn="ctr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Please take responsibility for the energy </a:t>
            </a:r>
            <a:r>
              <a:rPr sz="2000" b="1" spc="-10" dirty="0">
                <a:latin typeface="Arial"/>
                <a:cs typeface="Arial"/>
              </a:rPr>
              <a:t>you </a:t>
            </a:r>
            <a:r>
              <a:rPr sz="2000" b="1" dirty="0">
                <a:latin typeface="Arial"/>
                <a:cs typeface="Arial"/>
              </a:rPr>
              <a:t>bring into this</a:t>
            </a:r>
            <a:r>
              <a:rPr sz="2000" b="1" spc="-18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space.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1289" y="6322304"/>
            <a:ext cx="175260" cy="234950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3</a:t>
            </a:fld>
            <a:endParaRPr sz="1400">
              <a:latin typeface="Cambria"/>
              <a:cs typeface="Cambria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13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4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/>
              <a:ea typeface="Cambria"/>
              <a:sym typeface="Cambria"/>
            </a:endParaRPr>
          </a:p>
        </p:txBody>
      </p:sp>
      <p:sp>
        <p:nvSpPr>
          <p:cNvPr id="383" name="Google Shape;383;p13"/>
          <p:cNvSpPr txBox="1"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mbria"/>
              <a:buNone/>
            </a:pPr>
            <a:r>
              <a:rPr lang="en-US"/>
              <a:t>Focus Areas </a:t>
            </a:r>
            <a:endParaRPr/>
          </a:p>
        </p:txBody>
      </p:sp>
      <p:graphicFrame>
        <p:nvGraphicFramePr>
          <p:cNvPr id="384" name="Google Shape;384;p13"/>
          <p:cNvGraphicFramePr/>
          <p:nvPr/>
        </p:nvGraphicFramePr>
        <p:xfrm>
          <a:off x="729672" y="1671783"/>
          <a:ext cx="10852700" cy="453852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713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3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3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3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5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IB Implementation</a:t>
                      </a:r>
                      <a:endParaRPr sz="18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Literacy</a:t>
                      </a:r>
                      <a:endParaRPr sz="18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Data Driven Instruction </a:t>
                      </a:r>
                      <a:endParaRPr sz="18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Technology Integration </a:t>
                      </a:r>
                      <a:endParaRPr sz="18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575"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Curriculum mapping with all staff members creating unit plans that are rigorous, relevant and related. </a:t>
                      </a: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Weekly collaborative meetings with teachers to support instruction and build relationships.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Continue the use of restorative discipline and practices. </a:t>
                      </a: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285750" marR="0" lvl="0" indent="-1968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285750" marR="0" lvl="0" indent="-1968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Campus-wide Writing Plan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School wide training on ELPS integrations &amp; Literacy Routine.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School non-negotiables will include the use of a word walls, a focus on vocabulary, and incorporating listening, speaking and writing into daily lessons. </a:t>
                      </a: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Utilize a strong data management system to monitor and support instruction and planning.</a:t>
                      </a: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Small group pull out and push in instruction will be provided for struggling students with a focus on students with special needs, and English language learners.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Teacher Specialist will focus on RTI/IAT and assessments. </a:t>
                      </a: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285750" marR="0" lvl="0" indent="-1968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PowerUp Campus: All students will have a device.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endParaRPr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CANVAS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Instructional Technologist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UID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Tailored staff professional development</a:t>
                      </a: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86316" y="1531717"/>
            <a:ext cx="6995684" cy="3051476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381000" indent="-368935">
              <a:lnSpc>
                <a:spcPct val="100000"/>
              </a:lnSpc>
              <a:spcBef>
                <a:spcPts val="595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sz="2600" dirty="0">
                <a:latin typeface="Calibri"/>
                <a:cs typeface="Calibri"/>
              </a:rPr>
              <a:t>Hiring – </a:t>
            </a:r>
            <a:r>
              <a:rPr sz="2600" spc="-5" dirty="0">
                <a:latin typeface="Calibri"/>
                <a:cs typeface="Calibri"/>
              </a:rPr>
              <a:t>Open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Positions</a:t>
            </a:r>
            <a:endParaRPr sz="2600" dirty="0">
              <a:latin typeface="Calibri"/>
              <a:cs typeface="Calibri"/>
            </a:endParaRPr>
          </a:p>
          <a:p>
            <a:pPr marL="838200" lvl="1" indent="-358775">
              <a:lnSpc>
                <a:spcPct val="100000"/>
              </a:lnSpc>
              <a:spcBef>
                <a:spcPts val="415"/>
              </a:spcBef>
              <a:buSzPct val="83333"/>
              <a:buChar char="●"/>
              <a:tabLst>
                <a:tab pos="838200" algn="l"/>
                <a:tab pos="838835" algn="l"/>
              </a:tabLst>
            </a:pPr>
            <a:r>
              <a:rPr lang="en-US" sz="2400" dirty="0">
                <a:latin typeface="Calibri"/>
                <a:cs typeface="Calibri"/>
              </a:rPr>
              <a:t>History Teacher</a:t>
            </a:r>
            <a:endParaRPr sz="2400" dirty="0">
              <a:latin typeface="Calibri"/>
              <a:cs typeface="Calibri"/>
            </a:endParaRPr>
          </a:p>
          <a:p>
            <a:pPr marL="838200" lvl="1" indent="-358775">
              <a:lnSpc>
                <a:spcPct val="100000"/>
              </a:lnSpc>
              <a:spcBef>
                <a:spcPts val="395"/>
              </a:spcBef>
              <a:buSzPct val="83333"/>
              <a:buChar char="●"/>
              <a:tabLst>
                <a:tab pos="838200" algn="l"/>
                <a:tab pos="838835" algn="l"/>
              </a:tabLst>
            </a:pPr>
            <a:r>
              <a:rPr lang="en-US" sz="2400" dirty="0">
                <a:latin typeface="Calibri"/>
                <a:cs typeface="Calibri"/>
              </a:rPr>
              <a:t>SPED Co-Teacher </a:t>
            </a:r>
          </a:p>
          <a:p>
            <a:pPr marL="479425" lvl="1">
              <a:lnSpc>
                <a:spcPct val="100000"/>
              </a:lnSpc>
              <a:spcBef>
                <a:spcPts val="395"/>
              </a:spcBef>
              <a:buSzPct val="83333"/>
              <a:tabLst>
                <a:tab pos="838200" algn="l"/>
                <a:tab pos="838835" algn="l"/>
              </a:tabLst>
            </a:pPr>
            <a:endParaRPr lang="en-US" sz="2400" dirty="0">
              <a:latin typeface="Calibri"/>
              <a:cs typeface="Calibri"/>
            </a:endParaRPr>
          </a:p>
          <a:p>
            <a:pPr marL="381000" indent="-368935">
              <a:lnSpc>
                <a:spcPct val="100000"/>
              </a:lnSpc>
              <a:spcBef>
                <a:spcPts val="595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lang="en-US" sz="2600" dirty="0">
                <a:latin typeface="Calibri"/>
                <a:cs typeface="Calibri"/>
              </a:rPr>
              <a:t>80 students over projection = $ 240,000</a:t>
            </a:r>
          </a:p>
          <a:p>
            <a:pPr marL="479425" lvl="1">
              <a:lnSpc>
                <a:spcPct val="100000"/>
              </a:lnSpc>
              <a:spcBef>
                <a:spcPts val="415"/>
              </a:spcBef>
              <a:buSzPct val="83333"/>
              <a:tabLst>
                <a:tab pos="838200" algn="l"/>
                <a:tab pos="838835" algn="l"/>
              </a:tabLst>
            </a:pPr>
            <a:endParaRPr lang="en-US" sz="2400" dirty="0">
              <a:latin typeface="Calibri"/>
              <a:cs typeface="Calibri"/>
            </a:endParaRPr>
          </a:p>
          <a:p>
            <a:pPr marL="479425" lvl="1">
              <a:lnSpc>
                <a:spcPct val="100000"/>
              </a:lnSpc>
              <a:spcBef>
                <a:spcPts val="395"/>
              </a:spcBef>
              <a:buSzPct val="83333"/>
              <a:tabLst>
                <a:tab pos="838200" algn="l"/>
                <a:tab pos="838835" algn="l"/>
              </a:tabLst>
            </a:pPr>
            <a:r>
              <a:rPr lang="en-US" sz="2400" dirty="0">
                <a:latin typeface="Calibri"/>
                <a:cs typeface="Calibri"/>
              </a:rPr>
              <a:t> 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7924" y="690196"/>
            <a:ext cx="35902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313131"/>
                </a:solidFill>
              </a:rPr>
              <a:t>Staffing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0474" y="696572"/>
            <a:ext cx="52889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pc="-10" dirty="0">
                <a:solidFill>
                  <a:srgbClr val="313131"/>
                </a:solidFill>
              </a:rPr>
              <a:t>Facilities </a:t>
            </a:r>
            <a:endParaRPr spc="-10" dirty="0">
              <a:solidFill>
                <a:srgbClr val="313131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1289" y="6322304"/>
            <a:ext cx="175260" cy="234950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6</a:t>
            </a:fld>
            <a:endParaRPr sz="14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5336" y="1828800"/>
            <a:ext cx="9150985" cy="28341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3600" spc="-5" dirty="0">
                <a:latin typeface="Calibri"/>
                <a:cs typeface="Calibri"/>
              </a:rPr>
              <a:t>Auditorium </a:t>
            </a:r>
          </a:p>
          <a:p>
            <a:pPr marL="1041400" lvl="1" indent="-571500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3600" spc="-5" dirty="0">
                <a:latin typeface="Calibri"/>
                <a:cs typeface="Calibri"/>
              </a:rPr>
              <a:t>Paint </a:t>
            </a:r>
          </a:p>
          <a:p>
            <a:pPr marL="1041400" lvl="1" indent="-571500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3600" spc="-5" dirty="0">
                <a:latin typeface="Calibri"/>
                <a:cs typeface="Calibri"/>
              </a:rPr>
              <a:t>Lights &amp; Sound</a:t>
            </a:r>
          </a:p>
          <a:p>
            <a:pPr marL="812800" lvl="1" indent="-342900">
              <a:spcBef>
                <a:spcPts val="100"/>
              </a:spcBef>
              <a:buFont typeface="Symbol"/>
              <a:buChar char=""/>
              <a:tabLst>
                <a:tab pos="355600" algn="l"/>
              </a:tabLst>
            </a:pPr>
            <a:endParaRPr lang="en-US" sz="3600" spc="-5" dirty="0">
              <a:latin typeface="Calibri"/>
              <a:cs typeface="Calibri"/>
            </a:endParaRPr>
          </a:p>
          <a:p>
            <a:pPr marL="812800" lvl="1" indent="-342900">
              <a:spcBef>
                <a:spcPts val="100"/>
              </a:spcBef>
              <a:buFont typeface="Symbol"/>
              <a:buChar char=""/>
              <a:tabLst>
                <a:tab pos="355600" algn="l"/>
              </a:tabLst>
            </a:pPr>
            <a:endParaRPr lang="en-US" sz="3600" spc="-5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7001437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0474" y="696572"/>
            <a:ext cx="52889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pc="-10" dirty="0">
                <a:solidFill>
                  <a:srgbClr val="313131"/>
                </a:solidFill>
              </a:rPr>
              <a:t>Safety </a:t>
            </a:r>
            <a:endParaRPr spc="-10" dirty="0">
              <a:solidFill>
                <a:srgbClr val="313131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1289" y="6322304"/>
            <a:ext cx="175260" cy="234950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7</a:t>
            </a:fld>
            <a:endParaRPr sz="14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5336" y="1828800"/>
            <a:ext cx="9150985" cy="42493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3600" spc="-5" dirty="0">
                <a:latin typeface="Calibri"/>
                <a:cs typeface="Calibri"/>
              </a:rPr>
              <a:t>Door Audits </a:t>
            </a:r>
          </a:p>
          <a:p>
            <a:pPr marL="584200" indent="-5715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3600" spc="-5" dirty="0">
                <a:latin typeface="Calibri"/>
                <a:cs typeface="Calibri"/>
              </a:rPr>
              <a:t>Discipline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Annual Goal 	Current #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ISS  &lt;17		ISS = 8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OSS   &lt;60		  OSS = 15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DAEP &lt;3		  DAEP = 0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12800" lvl="1" indent="-342900">
              <a:spcBef>
                <a:spcPts val="100"/>
              </a:spcBef>
              <a:buFont typeface="Symbol"/>
              <a:buChar char=""/>
              <a:tabLst>
                <a:tab pos="355600" algn="l"/>
              </a:tabLst>
            </a:pPr>
            <a:endParaRPr lang="en-US" sz="3600" spc="-5" dirty="0">
              <a:latin typeface="Calibri"/>
              <a:cs typeface="Calibri"/>
            </a:endParaRPr>
          </a:p>
          <a:p>
            <a:pPr marL="812800" lvl="1" indent="-342900">
              <a:spcBef>
                <a:spcPts val="100"/>
              </a:spcBef>
              <a:buFont typeface="Symbol"/>
              <a:buChar char=""/>
              <a:tabLst>
                <a:tab pos="355600" algn="l"/>
              </a:tabLst>
            </a:pPr>
            <a:endParaRPr lang="en-US" sz="3600" spc="-5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7349892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7924" y="690196"/>
            <a:ext cx="27946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313131"/>
                </a:solidFill>
              </a:rPr>
              <a:t>Budget</a:t>
            </a:r>
            <a:r>
              <a:rPr spc="-75" dirty="0">
                <a:solidFill>
                  <a:srgbClr val="313131"/>
                </a:solidFill>
              </a:rPr>
              <a:t> </a:t>
            </a:r>
            <a:endParaRPr spc="-5" dirty="0">
              <a:solidFill>
                <a:srgbClr val="313131"/>
              </a:solidFill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57D31669-1878-3071-9FF1-16782957FF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321674"/>
              </p:ext>
            </p:extLst>
          </p:nvPr>
        </p:nvGraphicFramePr>
        <p:xfrm>
          <a:off x="889207" y="1600200"/>
          <a:ext cx="10413585" cy="53266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0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3780">
                  <a:extLst>
                    <a:ext uri="{9D8B030D-6E8A-4147-A177-3AD203B41FA5}">
                      <a16:colId xmlns:a16="http://schemas.microsoft.com/office/drawing/2014/main" val="247685982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598124066"/>
                    </a:ext>
                  </a:extLst>
                </a:gridCol>
                <a:gridCol w="2286001">
                  <a:extLst>
                    <a:ext uri="{9D8B030D-6E8A-4147-A177-3AD203B41FA5}">
                      <a16:colId xmlns:a16="http://schemas.microsoft.com/office/drawing/2014/main" val="1218908773"/>
                    </a:ext>
                  </a:extLst>
                </a:gridCol>
              </a:tblGrid>
              <a:tr h="43291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Budget</a:t>
                      </a:r>
                      <a:r>
                        <a:rPr sz="11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Strand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en-US" sz="1100" b="1" dirty="0">
                          <a:latin typeface="Arial"/>
                          <a:cs typeface="Arial"/>
                        </a:rPr>
                        <a:t>Total Funds </a:t>
                      </a:r>
                      <a:endParaRPr sz="1100" b="1" dirty="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Allocated</a:t>
                      </a:r>
                      <a:r>
                        <a:rPr sz="1100" b="1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Funds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en-US" sz="1100" dirty="0">
                          <a:latin typeface="Arial"/>
                          <a:cs typeface="Arial"/>
                        </a:rPr>
                        <a:t>Available Funds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en-US" sz="1100" dirty="0">
                          <a:latin typeface="Arial"/>
                          <a:cs typeface="Arial"/>
                        </a:rPr>
                        <a:t>Suggested Items 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752"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General 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$ 247,917</a:t>
                      </a:r>
                    </a:p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Kick Start - $ 35,000</a:t>
                      </a:r>
                    </a:p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Stipends - $ 100,000</a:t>
                      </a:r>
                    </a:p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UIL Academics - $2,500</a:t>
                      </a:r>
                    </a:p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Field Trips- $15,000</a:t>
                      </a:r>
                    </a:p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Library Books- $15,000</a:t>
                      </a:r>
                    </a:p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Honor Roll Celebration- $6,000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$74,417</a:t>
                      </a: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300"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Gifted &amp; Talented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$ 15,000</a:t>
                      </a:r>
                    </a:p>
                  </a:txBody>
                  <a:tcPr marL="0" marR="0" marT="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Graphic Design - $3,000</a:t>
                      </a:r>
                    </a:p>
                  </a:txBody>
                  <a:tcPr marL="0" marR="0" marT="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$12,000</a:t>
                      </a: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808"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Title I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$129,250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CIS- $56,100</a:t>
                      </a:r>
                    </a:p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Tutorials- $15,000</a:t>
                      </a:r>
                    </a:p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Hourly Clerk - $15,000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$43,150</a:t>
                      </a: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30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Bilingual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$ 23,000</a:t>
                      </a:r>
                    </a:p>
                  </a:txBody>
                  <a:tcPr marL="0" marR="0" marT="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$23,000</a:t>
                      </a: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30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CTE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$ 1,000</a:t>
                      </a:r>
                    </a:p>
                  </a:txBody>
                  <a:tcPr marL="0" marR="0" marT="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$1,000</a:t>
                      </a: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30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Magnet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$ 75,000</a:t>
                      </a:r>
                    </a:p>
                  </a:txBody>
                  <a:tcPr marL="0" marR="0" marT="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0" marR="0" marT="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$48,500</a:t>
                      </a: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Marketing Materials- $10,000</a:t>
                      </a: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30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SPED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$ 15,500</a:t>
                      </a:r>
                    </a:p>
                  </a:txBody>
                  <a:tcPr marL="0" marR="0" marT="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0" marR="0" marT="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$4,500</a:t>
                      </a: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CleverTouch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 $3,780</a:t>
                      </a:r>
                    </a:p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PSI/SLC Alt.- $720</a:t>
                      </a: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30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State Comp Ed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$16,000</a:t>
                      </a: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Auditorium- $15,000</a:t>
                      </a: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$1,000</a:t>
                      </a: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456049"/>
                  </a:ext>
                </a:extLst>
              </a:tr>
              <a:tr h="351300"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Campus Capital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$6,500</a:t>
                      </a: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Auditorium- $5,000</a:t>
                      </a: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$1,500</a:t>
                      </a: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169650"/>
                  </a:ext>
                </a:extLst>
              </a:tr>
              <a:tr h="35130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ESSER II (HB4545)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$117,000</a:t>
                      </a: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Tutorials- $33,000</a:t>
                      </a: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$84,000</a:t>
                      </a: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62086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86316" y="1531717"/>
            <a:ext cx="6995684" cy="4256935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381000" indent="-368935">
              <a:spcBef>
                <a:spcPts val="595"/>
              </a:spcBef>
              <a:buClr>
                <a:srgbClr val="C00000"/>
              </a:buClr>
              <a:buSzPct val="84615"/>
              <a:buFontTx/>
              <a:buChar char="●"/>
              <a:tabLst>
                <a:tab pos="381000" algn="l"/>
                <a:tab pos="381635" algn="l"/>
              </a:tabLst>
            </a:pPr>
            <a:r>
              <a:rPr lang="en-US" sz="2600" dirty="0">
                <a:cs typeface="Calibri"/>
              </a:rPr>
              <a:t>Bell Schedule </a:t>
            </a:r>
          </a:p>
          <a:p>
            <a:pPr marL="381000" indent="-368935">
              <a:lnSpc>
                <a:spcPct val="100000"/>
              </a:lnSpc>
              <a:spcBef>
                <a:spcPts val="595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lang="en-US" sz="2600" dirty="0">
                <a:latin typeface="Calibri"/>
                <a:cs typeface="Calibri"/>
              </a:rPr>
              <a:t>Dress Code </a:t>
            </a:r>
          </a:p>
          <a:p>
            <a:pPr marL="381000" indent="-368935">
              <a:lnSpc>
                <a:spcPct val="100000"/>
              </a:lnSpc>
              <a:spcBef>
                <a:spcPts val="595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lang="en-US" sz="2600" dirty="0">
                <a:latin typeface="Calibri"/>
                <a:cs typeface="Calibri"/>
              </a:rPr>
              <a:t>Grading Categories</a:t>
            </a:r>
          </a:p>
          <a:p>
            <a:pPr marL="381000" indent="-368935">
              <a:lnSpc>
                <a:spcPct val="100000"/>
              </a:lnSpc>
              <a:spcBef>
                <a:spcPts val="595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endParaRPr lang="en-US" sz="2600" dirty="0">
              <a:latin typeface="Calibri"/>
              <a:cs typeface="Calibri"/>
            </a:endParaRPr>
          </a:p>
          <a:p>
            <a:pPr marL="12065">
              <a:lnSpc>
                <a:spcPct val="100000"/>
              </a:lnSpc>
              <a:spcBef>
                <a:spcPts val="595"/>
              </a:spcBef>
              <a:buClr>
                <a:srgbClr val="C00000"/>
              </a:buClr>
              <a:buSzPct val="84615"/>
              <a:tabLst>
                <a:tab pos="381000" algn="l"/>
                <a:tab pos="381635" algn="l"/>
              </a:tabLst>
            </a:pPr>
            <a:r>
              <a:rPr lang="en-US" sz="2600" u="sng" dirty="0">
                <a:latin typeface="Calibri"/>
                <a:cs typeface="Calibri"/>
              </a:rPr>
              <a:t>Current Policy : </a:t>
            </a:r>
          </a:p>
          <a:p>
            <a:pPr marL="12065">
              <a:lnSpc>
                <a:spcPct val="100000"/>
              </a:lnSpc>
              <a:spcBef>
                <a:spcPts val="595"/>
              </a:spcBef>
              <a:buClr>
                <a:srgbClr val="C00000"/>
              </a:buClr>
              <a:buSzPct val="84615"/>
              <a:tabLst>
                <a:tab pos="381000" algn="l"/>
                <a:tab pos="381635" algn="l"/>
              </a:tabLst>
            </a:pPr>
            <a:r>
              <a:rPr lang="en-US" sz="2400" dirty="0">
                <a:latin typeface="Calibri"/>
                <a:cs typeface="Calibri"/>
              </a:rPr>
              <a:t>Classwork 50%</a:t>
            </a:r>
          </a:p>
          <a:p>
            <a:pPr marL="12065">
              <a:lnSpc>
                <a:spcPct val="100000"/>
              </a:lnSpc>
              <a:spcBef>
                <a:spcPts val="595"/>
              </a:spcBef>
              <a:buClr>
                <a:srgbClr val="C00000"/>
              </a:buClr>
              <a:buSzPct val="84615"/>
              <a:tabLst>
                <a:tab pos="381000" algn="l"/>
                <a:tab pos="381635" algn="l"/>
              </a:tabLst>
            </a:pPr>
            <a:r>
              <a:rPr lang="en-US" sz="2400" dirty="0">
                <a:latin typeface="Calibri"/>
                <a:cs typeface="Calibri"/>
              </a:rPr>
              <a:t>Assessments 40%</a:t>
            </a:r>
          </a:p>
          <a:p>
            <a:pPr marL="12065">
              <a:lnSpc>
                <a:spcPct val="100000"/>
              </a:lnSpc>
              <a:spcBef>
                <a:spcPts val="595"/>
              </a:spcBef>
              <a:buClr>
                <a:srgbClr val="C00000"/>
              </a:buClr>
              <a:buSzPct val="84615"/>
              <a:tabLst>
                <a:tab pos="381000" algn="l"/>
                <a:tab pos="381635" algn="l"/>
              </a:tabLst>
            </a:pPr>
            <a:r>
              <a:rPr lang="en-US" sz="2400" dirty="0">
                <a:latin typeface="Calibri"/>
                <a:cs typeface="Calibri"/>
              </a:rPr>
              <a:t>Homework 10% </a:t>
            </a:r>
          </a:p>
          <a:p>
            <a:pPr marL="12065">
              <a:lnSpc>
                <a:spcPct val="100000"/>
              </a:lnSpc>
              <a:spcBef>
                <a:spcPts val="595"/>
              </a:spcBef>
              <a:buClr>
                <a:srgbClr val="C00000"/>
              </a:buClr>
              <a:buSzPct val="84615"/>
              <a:tabLst>
                <a:tab pos="381000" algn="l"/>
                <a:tab pos="381635" algn="l"/>
              </a:tabLst>
            </a:pP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7924" y="690196"/>
            <a:ext cx="4340876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pc="-5" dirty="0">
                <a:solidFill>
                  <a:srgbClr val="313131"/>
                </a:solidFill>
              </a:rPr>
              <a:t>New Business </a:t>
            </a:r>
            <a:endParaRPr spc="-5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72359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usiness plan presentation">
  <a:themeElements>
    <a:clrScheme name="Custom 5">
      <a:dk1>
        <a:srgbClr val="000000"/>
      </a:dk1>
      <a:lt1>
        <a:srgbClr val="FFFFFF"/>
      </a:lt1>
      <a:dk2>
        <a:srgbClr val="323232"/>
      </a:dk2>
      <a:lt2>
        <a:srgbClr val="C1C1C1"/>
      </a:lt2>
      <a:accent1>
        <a:srgbClr val="C00000"/>
      </a:accent1>
      <a:accent2>
        <a:srgbClr val="000000"/>
      </a:accent2>
      <a:accent3>
        <a:srgbClr val="656565"/>
      </a:accent3>
      <a:accent4>
        <a:srgbClr val="989898"/>
      </a:accent4>
      <a:accent5>
        <a:srgbClr val="CBCBCB"/>
      </a:accent5>
      <a:accent6>
        <a:srgbClr val="FF4040"/>
      </a:accent6>
      <a:hlink>
        <a:srgbClr val="002060"/>
      </a:hlink>
      <a:folHlink>
        <a:srgbClr val="00B0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4360</TotalTime>
  <Words>515</Words>
  <Application>Microsoft Office PowerPoint</Application>
  <PresentationFormat>Widescreen</PresentationFormat>
  <Paragraphs>155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Cambria</vt:lpstr>
      <vt:lpstr>Noto Sans Symbols</vt:lpstr>
      <vt:lpstr>Symbol</vt:lpstr>
      <vt:lpstr>Verdana</vt:lpstr>
      <vt:lpstr>Office Theme</vt:lpstr>
      <vt:lpstr>Business plan presentation</vt:lpstr>
      <vt:lpstr>SDMC</vt:lpstr>
      <vt:lpstr>SDMC</vt:lpstr>
      <vt:lpstr>Essential Agreements</vt:lpstr>
      <vt:lpstr>Focus Areas </vt:lpstr>
      <vt:lpstr>Staffing</vt:lpstr>
      <vt:lpstr>Facilities </vt:lpstr>
      <vt:lpstr>Safety </vt:lpstr>
      <vt:lpstr>Budget </vt:lpstr>
      <vt:lpstr>New Business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Coffee with Principal Saldaña</dc:title>
  <dc:creator>Saldana, Vanessa M</dc:creator>
  <cp:lastModifiedBy>Saldana, Vanessa M</cp:lastModifiedBy>
  <cp:revision>13</cp:revision>
  <dcterms:created xsi:type="dcterms:W3CDTF">2021-11-03T03:14:19Z</dcterms:created>
  <dcterms:modified xsi:type="dcterms:W3CDTF">2022-11-15T15:02:24Z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2021-09-01T00:00:00Z</vt:filetime>
  </property>
  <property fmtid="{D5CDD505-2E9C-101B-9397-08002B2CF9AE}" pid="3" name="Creator">
    <vt:lpwstr>Acrobat PDFMaker 17 for PowerPoint</vt:lpwstr>
  </property>
  <property fmtid="{D5CDD505-2E9C-101B-9397-08002B2CF9AE}" pid="4" name="LastSaved">
    <vt:filetime>2021-11-03T00:00:00Z</vt:filetime>
  </property>
</Properties>
</file>